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fonts/font.dat" ContentType="application/x-fontdata"/>
  <Override PartName="/ppt/fonts/font2.dat" ContentType="application/x-fontdata"/>
  <Override PartName="/ppt/fonts/font3.dat" ContentType="application/x-fontdata"/>
  <Override PartName="/ppt/fonts/font4.dat" ContentType="application/x-fontdata"/>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1.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2ba42d4374c549b1" Type="http://schemas.openxmlformats.org/officeDocument/2006/relationships/officeDocument" Target="ppt/presentation.xml"/><Relationship Id="R75592d90425d47cf" Type="http://schemas.openxmlformats.org/officeDocument/2006/relationships/extended-properties" Target="docProps/app.xml"/><Relationship Id="Rb61b36019c9b4fec" Type="http://schemas.openxmlformats.org/package/2006/relationships/metadata/core-properties" Target="docProps/core.xml"/></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c546562754c84fab"/>
  </p:sldMasterIdLst>
  <p:notesMasterIdLst>
    <p:notesMasterId xmlns:r="http://schemas.openxmlformats.org/officeDocument/2006/relationships" r:id="R18c94962a3424da1"/>
  </p:notesMasterIdLst>
  <p:sldIdLst>
    <p:sldId xmlns:r="http://schemas.openxmlformats.org/officeDocument/2006/relationships" id="256" r:id="R110869d41b21419b"/>
    <p:sldId xmlns:r="http://schemas.openxmlformats.org/officeDocument/2006/relationships" id="257" r:id="R3d01d33dd3914642"/>
    <p:sldId xmlns:r="http://schemas.openxmlformats.org/officeDocument/2006/relationships" id="258" r:id="R6869c86500834ebe"/>
    <p:sldId xmlns:r="http://schemas.openxmlformats.org/officeDocument/2006/relationships" id="259" r:id="Rbe860b6dc89845a2"/>
    <p:sldId xmlns:r="http://schemas.openxmlformats.org/officeDocument/2006/relationships" id="260" r:id="Rf11b65376f174638"/>
    <p:sldId xmlns:r="http://schemas.openxmlformats.org/officeDocument/2006/relationships" id="261" r:id="R5a954e3fa19b4a74"/>
    <p:sldId xmlns:r="http://schemas.openxmlformats.org/officeDocument/2006/relationships" id="262" r:id="R9b659ccf9ed94c1c"/>
    <p:sldId xmlns:r="http://schemas.openxmlformats.org/officeDocument/2006/relationships" id="263" r:id="Rb76f5cce82184a70"/>
    <p:sldId xmlns:r="http://schemas.openxmlformats.org/officeDocument/2006/relationships" id="264" r:id="R3297c3245b304110"/>
    <p:sldId xmlns:r="http://schemas.openxmlformats.org/officeDocument/2006/relationships" id="266" r:id="R6f50a71239d341cf"/>
    <p:sldId xmlns:r="http://schemas.openxmlformats.org/officeDocument/2006/relationships" id="270" r:id="R471baf6deba64591"/>
  </p:sldIdLst>
  <p:sldSz cx="12192000" cy="6858000"/>
  <p:notesSz cx="6858000" cy="9144000"/>
  <p:embeddedFontLst>
    <p:embeddedFont>
      <p:font typeface="OpenAI Sans"/>
      <p:regular xmlns:r="http://schemas.openxmlformats.org/officeDocument/2006/relationships" r:id="R417b4eba6db447c3"/>
      <p:bold xmlns:r="http://schemas.openxmlformats.org/officeDocument/2006/relationships" r:id="Re4d1668761e9423e"/>
      <p:italic xmlns:r="http://schemas.openxmlformats.org/officeDocument/2006/relationships" r:id="R3dee533c0dc64ec6"/>
      <p:boldItalic xmlns:r="http://schemas.openxmlformats.org/officeDocument/2006/relationships" r:id="R28372c5e0a8949ec"/>
    </p:embeddedFont>
  </p:embeddedFontLst>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xml version='1.0' encoding='UTF-8' standalone='yes'?>
<Relationships xmlns="http://schemas.openxmlformats.org/package/2006/relationships"><Relationship Id="R110869d41b21419b" Type="http://schemas.openxmlformats.org/officeDocument/2006/relationships/slide" Target="slides/slide1.xml"/><Relationship Id="R18c94962a3424da1" Type="http://schemas.openxmlformats.org/officeDocument/2006/relationships/notesMaster" Target="notesMasters/notesMaster1.xml"/><Relationship Id="R28372c5e0a8949ec" Type="http://schemas.openxmlformats.org/officeDocument/2006/relationships/font" Target="fonts/font4.dat"/><Relationship Id="R31ca848a5ae24ada" Type="http://schemas.openxmlformats.org/officeDocument/2006/relationships/theme" Target="theme/theme1.xml"/><Relationship Id="R3297c3245b304110" Type="http://schemas.openxmlformats.org/officeDocument/2006/relationships/slide" Target="slides/slide9.xml"/><Relationship Id="R3d01d33dd3914642" Type="http://schemas.openxmlformats.org/officeDocument/2006/relationships/slide" Target="slides/slide2.xml"/><Relationship Id="R3dee533c0dc64ec6" Type="http://schemas.openxmlformats.org/officeDocument/2006/relationships/font" Target="fonts/font3.dat"/><Relationship Id="R417b4eba6db447c3" Type="http://schemas.openxmlformats.org/officeDocument/2006/relationships/font" Target="fonts/font.dat"/><Relationship Id="R471baf6deba64591" Type="http://schemas.openxmlformats.org/officeDocument/2006/relationships/slide" Target="slides/slide15.xml"/><Relationship Id="R5a954e3fa19b4a74" Type="http://schemas.openxmlformats.org/officeDocument/2006/relationships/slide" Target="slides/slide6.xml"/><Relationship Id="R64f3d02dbb334606" Type="http://schemas.openxmlformats.org/officeDocument/2006/relationships/tableStyles" Target="tableStyles.xml"/><Relationship Id="R6869c86500834ebe" Type="http://schemas.openxmlformats.org/officeDocument/2006/relationships/slide" Target="slides/slide3.xml"/><Relationship Id="R6f50a71239d341cf" Type="http://schemas.openxmlformats.org/officeDocument/2006/relationships/slide" Target="slides/slide11.xml"/><Relationship Id="R91ad455d30034ba5" Type="http://schemas.openxmlformats.org/officeDocument/2006/relationships/viewProps" Target="viewProps.xml"/><Relationship Id="R9b659ccf9ed94c1c" Type="http://schemas.openxmlformats.org/officeDocument/2006/relationships/slide" Target="slides/slide7.xml"/><Relationship Id="Rb76f5cce82184a70" Type="http://schemas.openxmlformats.org/officeDocument/2006/relationships/slide" Target="slides/slide8.xml"/><Relationship Id="Rbe860b6dc89845a2" Type="http://schemas.openxmlformats.org/officeDocument/2006/relationships/slide" Target="slides/slide4.xml"/><Relationship Id="Rc546562754c84fab" Type="http://schemas.openxmlformats.org/officeDocument/2006/relationships/slideMaster" Target="slideMasters/slideMaster1.xml"/><Relationship Id="Rdf8ff8ca6bf848df" Type="http://schemas.openxmlformats.org/officeDocument/2006/relationships/presProps" Target="presProps.xml"/><Relationship Id="Re4d1668761e9423e" Type="http://schemas.openxmlformats.org/officeDocument/2006/relationships/font" Target="fonts/font2.dat"/><Relationship Id="Rf11b65376f17463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467ec8ef918d4f48"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dk1" tx1="lt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54ce8edfa74341b7" Type="http://schemas.openxmlformats.org/officeDocument/2006/relationships/notesMaster" Target="../notesMasters/notesMaster1.xml"/><Relationship Id="R5b44d05e08354586"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5474d44e151f473e" Type="http://schemas.openxmlformats.org/officeDocument/2006/relationships/notesMaster" Target="../notesMasters/notesMaster1.xml"/><Relationship Id="Rd40b44420d8743a7"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199716cf092647f9" Type="http://schemas.openxmlformats.org/officeDocument/2006/relationships/notesMaster" Target="../notesMasters/notesMaster1.xml"/><Relationship Id="R8f44d41e984b438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1a425f447b174ff6" Type="http://schemas.openxmlformats.org/officeDocument/2006/relationships/notesMaster" Target="../notesMasters/notesMaster1.xml"/><Relationship Id="Rdaa6a9e7ef374d7f"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c70883ac881c4cb1" Type="http://schemas.openxmlformats.org/officeDocument/2006/relationships/slide" Target="../slides/slide5.xml"/><Relationship Id="Rff64ab329c764030"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4f3a50f861984bd5" Type="http://schemas.openxmlformats.org/officeDocument/2006/relationships/notesMaster" Target="../notesMasters/notesMaster1.xml"/><Relationship Id="Re7c759c58d3149b3"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1e9dbf91d9fa4288" Type="http://schemas.openxmlformats.org/officeDocument/2006/relationships/slide" Target="../slides/slide7.xml"/><Relationship Id="Rf2639480a90644db"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88046846244a49f9" Type="http://schemas.openxmlformats.org/officeDocument/2006/relationships/slide" Target="../slides/slide8.xml"/><Relationship Id="R8b4199a13e94403e"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574a36ede55b4cc8" Type="http://schemas.openxmlformats.org/officeDocument/2006/relationships/notesMaster" Target="../notesMasters/notesMaster1.xml"/><Relationship Id="Ra3e688630e4f424b" Type="http://schemas.openxmlformats.org/officeDocument/2006/relationships/slide" Target="../slides/slide9.xml"/></Relationships>
</file>

<file path=ppt/notesSlides/_rels/notesSlide11.xml.rels><?xml version='1.0' encoding='UTF-8' standalone='yes'?>
<Relationships xmlns="http://schemas.openxmlformats.org/package/2006/relationships"><Relationship Id="R35cc7c046bfa4dc0" Type="http://schemas.openxmlformats.org/officeDocument/2006/relationships/notesMaster" Target="../notesMasters/notesMaster1.xml"/><Relationship Id="Rd26d3152e4494199" Type="http://schemas.openxmlformats.org/officeDocument/2006/relationships/slide" Target="../slides/slide11.xml"/></Relationships>
</file>

<file path=ppt/notesSlides/_rels/notesSlide15.xml.rels><?xml version='1.0' encoding='UTF-8' standalone='yes'?>
<Relationships xmlns="http://schemas.openxmlformats.org/package/2006/relationships"><Relationship Id="R065d0040be0a499c" Type="http://schemas.openxmlformats.org/officeDocument/2006/relationships/notesMaster" Target="../notesMasters/notesMaster1.xml"/><Relationship Id="Rea0339ad86044082" Type="http://schemas.openxmlformats.org/officeDocument/2006/relationships/slide" Target="../slides/slide15.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Review topics through Lecture 11, as confirmed by the This Quiz section of https://firner.com/presentations/cs211/2026-Fall/cs211_13/ . Use the questions for board work before revealing answers. Examples are original practice problems.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Sources: https://firner.com/presentations/cs211/2026-Fall/cs211_08/ (Registers and Memory), https://firner.com/presentations/cs211/2026-Fall/cs211_09/ (Stack Vs Heap Memory), and https://firner.com/presentations/cs211/2026-Fall/cs211_10/ (Why Align?). A processor has far less register capacity than addressable stack memory. Stack and heap are regions of a process's virtual address space, not separate types of physical RAM.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https://firner.com/presentations/cs211/2026-Fall/cs211_08/ (Returning an Array, Memory Ownership) and https://firner.com/presentations/cs211/2026-Fall/cs211_09/ (Returning Memory). Answer: returning the address does not extend scores' lifetime. No access to the dead object is valid, even if memory appears unchanged. Caller-owned output storage is another possible fix. This example uses a fixed-size array so the lifetime issue is independent of VLA support.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What is wrong with the function? It returns a pointer to the local array scores, whose lifetime ends when make_scores returns. Returning its address does not keep the array alive.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Would malloc have the same lifetime problem? No. A successful malloc allocation remains alive until it is freed, so its pointer can be returned. The caller must take responsibility for freeing it.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Can we safely read p[0] in the shown code? No. The local scores array no longer exists after the function returns.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https://firner.com/presentations/cs211/2026-Fall/cs211_09/ (malloc, calloc, and free; Failure; The Operating System; free Rules). The allocator can reuse existing blocks without asking the OS on every call. C permits implicit conversion from void* to an object pointer; no cast is needed. Setting p to NULL does not repair any other aliases. free(NULL) is permitted. Do not free an automatic array or an interior pointer.</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https://firner.com/presentations/cs211/2026-Fall/cs211_09/ (Tracking Size) and Lecture 08 (sizeof). These are stated target assumptions, not universal C sizes. sizeof p does not report the number of elements. sizeof *p with a non-VLA type does not read the pointed-to value. A local pointer may live in a register or a stack slot.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sizeof p = 8 bytes: the size of the pointer.</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sizeof *p = 8 bytes: the size of a double.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Requested allocation size = 6 × 8 = 48 bytes, excluding allocator overhead.</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4. Does free(p) remove p? No. It releases the allocated block; the local pointer variable remains in scope and must not be used to access the freed memory.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https://firner.com/presentations/cs211/2026-Fall/cs211_10/ (Structs, Bit Fields, Union Syntax). A union is large and aligned enough for any member; its size can include padding. Reinterpreting a floating-point representation is not numeric conversion. Bit-field ordering is not guaranteed merely by specifying endianness. For the review's float examples, explicit shifts define the bit positions.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https://firner.com/presentations/cs211/2026-Fall/cs211_10/ (Memory Alignment, Alignment, Packing). Board activity: draw 12 byte slots and label fields, then padding. Tail padding allows each element of an array of Records to keep the required alignment. Do not say every struct is aligned to 8 or that alignment guarantees an entire struct fits in one memory fetch; required alignment depends on members and the ABI.</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Member offsets: tag starts at byte 0, count at byte 4, and ready at byte 8.</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sizeof(struct Record) = 12 bytes, with alignment 4. Bytes 1–3 are internal padding; bytes 9–11 are tail padding.</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If it becomes a union, every member starts at byte 0 and the size is 4 bytes under these assumptions.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https://firner.com/presentations/cs211/2026-Fall/cs211_05/ (Bias in FP32, Normalized Numbers, Equations). In course terminology, the fraction field may be called significand or mantissa; distinguish the stored fraction from the complete significand 1.f. The superscript denominator counts fraction bits, not total bits.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https://firner.com/presentations/cs211/2026-Fall/cs211_05/ . Original practice values. Answer: -5.25. Common mistakes: interpreting sign 1 as positive; using exponent 129 without subtracting bias; using fraction 0.3125 without the implied 1. Verify by normalizing -101.01₂ as -1.0101₂ × 2².</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Sign = −1 because the sign bit is 1.</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Actual exponent = 129 − 127 = 2.</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Significand = 1.0101₂ = 1 + 1/4 + 1/16 = 1.3125.</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4. Decimal value = −1 × 4 × 1.3125 = −5.25.</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https://firner.com/presentations/cs211/2026-Fall/cs211_05/ . Original additional float question requested by the TA. Write the place values 4,2,1,1/2 on the board; 6.5 uses 4 + 2 + 1/2. The leading normalized 1 is implied and is not copied into the 23-bit fraction field. Answer fields: 1 | 10000001 | 10100000000000000000000.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Binary magnitude: 6.5 = 110.1₂.</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Normalized magnitude: 1.101₂ × 2².</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Sign bit = 1 because the requested value is negative.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4. Stored exponent = 2 + 127 = 129 = 10000001₂.</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5. Fraction = 101 followed by 20 zeros. The complete FP32 bit pattern is 0xC0D00000.</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Source: https://firner.com/presentations/cs211/2026-Fall/cs211_09/ (Unwinding, Stack Overflows). An active frame cannot be reclaimed while its caller still needs its state. Optimization can eliminate frames or transform recursion, so the question explicitly assumes a fixed active-frame cost. Heap growth is a useful simplified diagram; real allocators also use independent mapped regions and are not one universally contiguous upward-growing area.</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Required space: 40 × 2 KiB = 80 KiB.</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Can 40 active calls fit? No. 80 KiB exceeds the 64 KiB budget; at most 32 frames fit in this simplified model. Real frames have other costs, and stack limits depend on the environment. The stack need not literally collide with the heap to overflow.</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089b9f6f59704ca8"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a75a1d5fadef40b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9c4639b6bd6d4480"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131dbbff19bb49a8"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4d70897360f9495b"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2b20402677574349"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de6ccbdc5e7d45cf"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5e991bbf88d74f43" Type="http://schemas.openxmlformats.org/officeDocument/2006/relationships/slideMaster" Target="../slideMasters/slideMaster1.xml"/></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206094983cc14b3e" Type="http://schemas.openxmlformats.org/officeDocument/2006/relationships/slideLayout" Target="../slideLayouts/slideLayout3.xml"/><Relationship Id="R88f16ed997764707" Type="http://schemas.openxmlformats.org/officeDocument/2006/relationships/slideLayout" Target="../slideLayouts/slideLayout5.xml"/><Relationship Id="Ra023ef25661a4388" Type="http://schemas.openxmlformats.org/officeDocument/2006/relationships/slideLayout" Target="../slideLayouts/slideLayout6.xml"/><Relationship Id="Rb7f11d85dc314483" Type="http://schemas.openxmlformats.org/officeDocument/2006/relationships/theme" Target="theme/theme2.xml"/><Relationship Id="Rbc8be456406049f9" Type="http://schemas.openxmlformats.org/officeDocument/2006/relationships/slideLayout" Target="../slideLayouts/slideLayout4.xml"/><Relationship Id="Rc337f623259748ee" Type="http://schemas.openxmlformats.org/officeDocument/2006/relationships/slideLayout" Target="../slideLayouts/slideLayout8.xml"/><Relationship Id="Rcfb49e40bd424e01" Type="http://schemas.openxmlformats.org/officeDocument/2006/relationships/slideLayout" Target="../slideLayouts/slideLayout2.xml"/><Relationship Id="Re20ed1d658194596" Type="http://schemas.openxmlformats.org/officeDocument/2006/relationships/slideLayout" Target="../slideLayouts/slideLayout7.xml"/><Relationship Id="Rf53338cf733a490a" Type="http://schemas.openxmlformats.org/officeDocument/2006/relationships/slideLayout" Target="../slideLayouts/slideLayout1.xml"/></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clrMap bg1="dk1" tx1="lt1" bg2="dk2" tx2="lt2" accent1="accent1" accent2="accent2" accent3="accent3" accent4="accent4" accent5="accent5" accent6="accent6" hlink="hlink" folHlink="folHlink"/>
  <p:sldLayoutIdLst>
    <p:sldLayoutId xmlns:r="http://schemas.openxmlformats.org/officeDocument/2006/relationships" id="2147483649" r:id="Rf53338cf733a490a"/>
    <p:sldLayoutId xmlns:r="http://schemas.openxmlformats.org/officeDocument/2006/relationships" id="2147483650" r:id="Rcfb49e40bd424e01"/>
    <p:sldLayoutId xmlns:r="http://schemas.openxmlformats.org/officeDocument/2006/relationships" id="2147483651" r:id="R206094983cc14b3e"/>
    <p:sldLayoutId xmlns:r="http://schemas.openxmlformats.org/officeDocument/2006/relationships" id="2147483652" r:id="Rbc8be456406049f9"/>
    <p:sldLayoutId xmlns:r="http://schemas.openxmlformats.org/officeDocument/2006/relationships" id="2147483653" r:id="R88f16ed997764707"/>
    <p:sldLayoutId xmlns:r="http://schemas.openxmlformats.org/officeDocument/2006/relationships" id="2147483654" r:id="Ra023ef25661a4388"/>
    <p:sldLayoutId xmlns:r="http://schemas.openxmlformats.org/officeDocument/2006/relationships" id="2147483655" r:id="Re20ed1d658194596"/>
    <p:sldLayoutId xmlns:r="http://schemas.openxmlformats.org/officeDocument/2006/relationships" id="2147483656" r:id="Rc337f623259748ee"/>
  </p:sldLayoutIdLst>
  <p:hf hdr="0" dt="0"/>
  <p:txStyles>
    <p:titleStyle>
      <a:lvl1pPr xmlns:a="http://schemas.openxmlformats.org/drawingml/2006/main" algn="l" defTabSz="914400">
        <a:lnSpc>
          <a:spcPct val="90000"/>
        </a:lnSpc>
        <a:spcBef>
          <a:spcPct val="0"/>
        </a:spcBef>
        <a:buNone/>
        <a:defRPr sz="29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46681b5a518d4d10" Type="http://schemas.openxmlformats.org/officeDocument/2006/relationships/slideLayout" Target="../slideLayouts/slideLayout6.xml"/><Relationship Id="Rc9ef1985344547ad"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3ab5704ba9904198" Type="http://schemas.openxmlformats.org/officeDocument/2006/relationships/notesSlide" Target="../notesSlides/notesSlide2.xml"/><Relationship Id="Rd5a0bba3cb9c492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5385256be5f24c87" Type="http://schemas.openxmlformats.org/officeDocument/2006/relationships/notesSlide" Target="../notesSlides/notesSlide3.xml"/><Relationship Id="Rbe925b14978a4fb8"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5aa08d17e6d6405d" Type="http://schemas.openxmlformats.org/officeDocument/2006/relationships/notesSlide" Target="../notesSlides/notesSlide4.xml"/><Relationship Id="Re74497f09ab34dcb"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5f2b7257195d4bd9" Type="http://schemas.openxmlformats.org/officeDocument/2006/relationships/slideLayout" Target="../slideLayouts/slideLayout6.xml"/><Relationship Id="Ra12de0f2805a490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83df059eaf7f4dc2" Type="http://schemas.openxmlformats.org/officeDocument/2006/relationships/notesSlide" Target="../notesSlides/notesSlide6.xml"/><Relationship Id="Rd9fa5e8222984253"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61927486a5b1472c" Type="http://schemas.openxmlformats.org/officeDocument/2006/relationships/slideLayout" Target="../slideLayouts/slideLayout6.xml"/><Relationship Id="R633ed0baac294a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4e5b5c83fcc24e80" Type="http://schemas.openxmlformats.org/officeDocument/2006/relationships/slideLayout" Target="../slideLayouts/slideLayout6.xml"/><Relationship Id="Rca6ea5802e6b43b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458fbfd2675147c3" Type="http://schemas.openxmlformats.org/officeDocument/2006/relationships/notesSlide" Target="../notesSlides/notesSlide9.xml"/><Relationship Id="Rdcd94b5fd59b4586"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b816629e23584103" Type="http://schemas.openxmlformats.org/officeDocument/2006/relationships/slideLayout" Target="../slideLayouts/slideLayout6.xml"/><Relationship Id="Rc8ce51fe79e9452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7a32fb36abcd4092" Type="http://schemas.openxmlformats.org/officeDocument/2006/relationships/notesSlide" Target="../notesSlides/notesSlide15.xml"/><Relationship Id="Rdbeadd5d8a3d4222" Type="http://schemas.openxmlformats.org/officeDocument/2006/relationships/slideLayout" Target="../slideLayouts/slideLayout6.xml"/></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52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5250">
                <a:solidFill>
                  <a:srgbClr val="FFFFFF"/>
                </a:solidFill>
                <a:latin typeface="Arial"/>
                <a:ea typeface="Arial"/>
                <a:cs typeface="Arial"/>
              </a:defRPr>
            </a:pPr>
            <a:r>
              <a:rPr sz="5250">
                <a:solidFill>
                  <a:srgbClr val="FFFFFF"/>
                </a:solidFill>
                <a:latin typeface="Arial"/>
                <a:ea typeface="Arial"/>
                <a:cs typeface="Arial"/>
              </a:rPr>
              <a:t>Quiz 3 review</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950">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Computer Architecture</a:t>
            </a:r>
          </a:p>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Rutgers University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Stack and heap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Structs, unions, and alignment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Floating-point values</a:t>
            </a:r>
          </a:p>
        </p:txBody>
      </p:sp>
    </p:spTree>
    <p:extLst>
      <p:ext uri="{BB962C8B-B14F-4D97-AF65-F5344CB8AC3E}">
        <p14:creationId xmlns:p14="http://schemas.microsoft.com/office/powerpoint/2010/main" val="3667182145"/>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Registers, stack, and heap</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Registers are small storage locations inside the CPU, close to the execution units.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stack holds active function frames. The heap holds dynamically allocated objects.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Stack and heap data reach the CPU through the memory hierarchy.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Registers: operands and addresses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Stack: locals and saved call state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Heap: malloc / calloc allocations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 pointer can refer to either region.</a:t>
            </a:r>
          </a:p>
        </p:txBody>
      </p:sp>
      <p:sp>
        <p:nvSpPr>
          <p:cNvPr id="534" name="Takeaway">
            <a:extLst xmlns:a="http://schemas.openxmlformats.org/drawingml/2006/main">
              <a:ext uri="{FF2B5EF4-FFF2-40B4-BE49-F238E27FC236}">
                <a16:creationId xmlns:a16="http://schemas.microsoft.com/office/drawing/2014/main" id="{DA833D5B-D4E5-40BA-9784-E5FCE6663962}"/>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 local variable may be optimized into a register; the stack is the usual teaching model.</a:t>
            </a:r>
          </a:p>
        </p:txBody>
      </p:sp>
    </p:spTree>
    <p:extLst>
      <p:ext uri="{BB962C8B-B14F-4D97-AF65-F5344CB8AC3E}">
        <p14:creationId xmlns:p14="http://schemas.microsoft.com/office/powerpoint/2010/main" val="3667182145"/>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Practice: returning a pointer</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caller wants to use the returned array after make_scores finishes.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is wrong with this function?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Would returning a pointer to a successful malloc allocation have the same lifetime problem?</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*make_scores(void)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int scores[3] = {8, 11, 14};</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return scores;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*p = make_scores();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Can we safely read p[0]?</a:t>
            </a:r>
          </a:p>
        </p:txBody>
      </p:sp>
      <p:sp>
        <p:nvSpPr>
          <p:cNvPr id="534" name="Takeaway">
            <a:extLst xmlns:a="http://schemas.openxmlformats.org/drawingml/2006/main">
              <a:ext uri="{FF2B5EF4-FFF2-40B4-BE49-F238E27FC236}">
                <a16:creationId xmlns:a16="http://schemas.microsoft.com/office/drawing/2014/main" id="{02C498B6-842B-40BA-8AA0-35EFF8740749}"/>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Ask when the object stops existing, not whether the old bytes might still be visible.</a:t>
            </a:r>
          </a:p>
        </p:txBody>
      </p:sp>
    </p:spTree>
    <p:extLst>
      <p:ext uri="{BB962C8B-B14F-4D97-AF65-F5344CB8AC3E}">
        <p14:creationId xmlns:p14="http://schemas.microsoft.com/office/powerpoint/2010/main" val="366718214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Dynamic allocation and ownership</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malloc reserves bytes without initializing their values. calloc reserves space and zeroes its bytes.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Check for NULL before using the allocation.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allocation survives function return. Someone must eventually free it exactly once.</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#include &lt;stdlib.h&gt;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int *p = calloc(6, sizeof *p);</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if (p == NULL)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 Handle allocation failure.</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else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p[0] = 12;</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free(p);</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p = NULL;</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a:t>
            </a:r>
          </a:p>
        </p:txBody>
      </p:sp>
      <p:sp>
        <p:nvSpPr>
          <p:cNvPr id="534" name="Takeaway">
            <a:extLst xmlns:a="http://schemas.openxmlformats.org/drawingml/2006/main">
              <a:ext uri="{FF2B5EF4-FFF2-40B4-BE49-F238E27FC236}">
                <a16:creationId xmlns:a16="http://schemas.microsoft.com/office/drawing/2014/main" id="{68E20030-1846-4ED5-B9C0-B90690864AF8}"/>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Allocation uses a software allocator backed by OS memory services; it is not a special CPU allocation instruction.</a:t>
            </a:r>
          </a:p>
        </p:txBody>
      </p:sp>
    </p:spTree>
    <p:extLst>
      <p:ext uri="{BB962C8B-B14F-4D97-AF65-F5344CB8AC3E}">
        <p14:creationId xmlns:p14="http://schemas.microsoft.com/office/powerpoint/2010/main" val="366718214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5</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Practice: pointer or allocation?</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Assume the iLab x86-64 model: pointers are 8 bytes and doubles are 8 bytes. Allocation succeeds.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Find sizeof p, sizeof *p, and the requested allocation size.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Does free(p) remove the local variable p?</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double *p = calloc(6, sizeof *p);</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sizeof p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sizeof *p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allocated bytes = ?</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free(p);</a:t>
            </a:r>
          </a:p>
        </p:txBody>
      </p:sp>
      <p:sp>
        <p:nvSpPr>
          <p:cNvPr id="534" name="Takeaway">
            <a:extLst xmlns:a="http://schemas.openxmlformats.org/drawingml/2006/main">
              <a:ext uri="{FF2B5EF4-FFF2-40B4-BE49-F238E27FC236}">
                <a16:creationId xmlns:a16="http://schemas.microsoft.com/office/drawing/2014/main" id="{5DA747E1-1BE7-4BC2-9547-9A3DA7C84826}"/>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pointer object and the block it points to are separate objects.</a:t>
            </a:r>
          </a:p>
        </p:txBody>
      </p:sp>
    </p:spTree>
    <p:extLst>
      <p:ext uri="{BB962C8B-B14F-4D97-AF65-F5344CB8AC3E}">
        <p14:creationId xmlns:p14="http://schemas.microsoft.com/office/powerpoint/2010/main" val="366718214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6</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Structs, unions, and bit fields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5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75">
                <a:solidFill>
                  <a:srgbClr val="FFFFFF"/>
                </a:solidFill>
                <a:latin typeface="Arial"/>
                <a:ea typeface="Arial"/>
                <a:cs typeface="Arial"/>
              </a:defRPr>
            </a:pPr>
            <a:r>
              <a:rPr sz="1575">
                <a:solidFill>
                  <a:srgbClr val="FFFFFF"/>
                </a:solidFill>
                <a:latin typeface="Arial"/>
                <a:ea typeface="Arial"/>
                <a:cs typeface="Arial"/>
              </a:rPr>
              <a:t>A struct gives its members distinct storage, with padding where needed.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75">
                <a:solidFill>
                  <a:srgbClr val="FFFFFF"/>
                </a:solidFill>
                <a:latin typeface="Arial"/>
                <a:ea typeface="Arial"/>
                <a:cs typeface="Arial"/>
              </a:defRPr>
            </a:pPr>
            <a:r>
              <a:rPr sz="1575">
                <a:solidFill>
                  <a:srgbClr val="FFFFFF"/>
                </a:solidFill>
                <a:latin typeface="Arial"/>
                <a:ea typeface="Arial"/>
                <a:cs typeface="Arial"/>
              </a:rPr>
              <a:t>Union members overlap the same storage. Writing one changes the bytes seen through the others.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75">
                <a:solidFill>
                  <a:srgbClr val="FFFFFF"/>
                </a:solidFill>
                <a:latin typeface="Arial"/>
                <a:ea typeface="Arial"/>
                <a:cs typeface="Arial"/>
              </a:defRPr>
            </a:pPr>
            <a:r>
              <a:rPr sz="1575">
                <a:solidFill>
                  <a:srgbClr val="FFFFFF"/>
                </a:solidFill>
                <a:latin typeface="Arial"/>
                <a:ea typeface="Arial"/>
                <a:cs typeface="Arial"/>
              </a:rPr>
              <a:t>Bit fields specify member widths in bits; their layout depends on the implementation.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struct Pair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int count;</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float ratio;</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union View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unsigned int bits;</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float value;</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Example bit-field declaration:</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unsigned int fraction : 23;</a:t>
            </a:r>
          </a:p>
        </p:txBody>
      </p:sp>
      <p:sp>
        <p:nvSpPr>
          <p:cNvPr id="534" name="Takeaway">
            <a:extLst xmlns:a="http://schemas.openxmlformats.org/drawingml/2006/main">
              <a:ext uri="{FF2B5EF4-FFF2-40B4-BE49-F238E27FC236}">
                <a16:creationId xmlns:a16="http://schemas.microsoft.com/office/drawing/2014/main" id="{AB2EC032-742F-4FF6-BA79-A483D3CB49F8}"/>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Use object.member for an object and pointer-&gt;member through a pointer.</a:t>
            </a:r>
          </a:p>
        </p:txBody>
      </p:sp>
    </p:spTree>
    <p:extLst>
      <p:ext uri="{BB962C8B-B14F-4D97-AF65-F5344CB8AC3E}">
        <p14:creationId xmlns:p14="http://schemas.microsoft.com/office/powerpoint/2010/main" val="3667182145"/>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7</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Practice: alignment and padding</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Assume char has size/alignment 1 and int has size/alignment 4. Use ordinary x86-64 layout with no packing.</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Where does each struct member begin? What is sizeof(struct Record)?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changes if struct becomes union?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struct Record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char tag;</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int count;</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char ready;</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Byte offset:</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tag   =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count =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ready = ?</a:t>
            </a:r>
          </a:p>
        </p:txBody>
      </p:sp>
      <p:sp>
        <p:nvSpPr>
          <p:cNvPr id="534" name="Takeaway">
            <a:extLst xmlns:a="http://schemas.openxmlformats.org/drawingml/2006/main">
              <a:ext uri="{FF2B5EF4-FFF2-40B4-BE49-F238E27FC236}">
                <a16:creationId xmlns:a16="http://schemas.microsoft.com/office/drawing/2014/main" id="{7477D5A0-C27B-4A09-8565-AE4BE857AA09}"/>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Alignment constrains starting addresses. Padding can appear between members and at the end.</a:t>
            </a:r>
          </a:p>
        </p:txBody>
      </p:sp>
    </p:spTree>
    <p:extLst>
      <p:ext uri="{BB962C8B-B14F-4D97-AF65-F5344CB8AC3E}">
        <p14:creationId xmlns:p14="http://schemas.microsoft.com/office/powerpoint/2010/main" val="366718214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8</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Floating-point fields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Separate the sign, stored exponent, and fraction before calculating.</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 a normalized FP32 value, subtract bias 127 and restore the implied leading 1.</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Fraction positions have weights 1/2, 1/4, 1/8, and so on.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FP32: 1 sign | 8 exponent | 23 fraction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Normalized value: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(-1)^s × 2^(E - 127) × (1 + F/2^23)</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 = stored exponent as an integer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 = fraction bits as an integer</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1.101₂ = 1 + 1/2 + 1/8</a:t>
            </a:r>
          </a:p>
        </p:txBody>
      </p:sp>
      <p:sp>
        <p:nvSpPr>
          <p:cNvPr id="534" name="Takeaway">
            <a:extLst xmlns:a="http://schemas.openxmlformats.org/drawingml/2006/main">
              <a:ext uri="{FF2B5EF4-FFF2-40B4-BE49-F238E27FC236}">
                <a16:creationId xmlns:a16="http://schemas.microsoft.com/office/drawing/2014/main" id="{715619E1-0271-46A4-A0B6-E88BF43EEA72}"/>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normal formula applies for stored exponents 1–254. Zero and 255 are special cases.</a:t>
            </a:r>
          </a:p>
        </p:txBody>
      </p:sp>
    </p:spTree>
    <p:extLst>
      <p:ext uri="{BB962C8B-B14F-4D97-AF65-F5344CB8AC3E}">
        <p14:creationId xmlns:p14="http://schemas.microsoft.com/office/powerpoint/2010/main" val="366718214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9</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Practice: decode an FP32 value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sign bit is 1. The stored exponent is 129.</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fraction starts with 0101; all remaining fraction bits are zero.</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decimal value is represented? Write the sign, exponent, and significand separately.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exponent:  10000001₂ = 129</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0101000...000</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Actual exponent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Significand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Value           = ?</a:t>
            </a:r>
          </a:p>
        </p:txBody>
      </p:sp>
      <p:sp>
        <p:nvSpPr>
          <p:cNvPr id="534" name="Takeaway">
            <a:extLst xmlns:a="http://schemas.openxmlformats.org/drawingml/2006/main">
              <a:ext uri="{FF2B5EF4-FFF2-40B4-BE49-F238E27FC236}">
                <a16:creationId xmlns:a16="http://schemas.microsoft.com/office/drawing/2014/main" id="{032C0083-D447-4B58-A063-E59717330DEC}"/>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leading 1 belongs before the binary point; the stored fraction goes after it.</a:t>
            </a:r>
          </a:p>
        </p:txBody>
      </p:sp>
    </p:spTree>
    <p:extLst>
      <p:ext uri="{BB962C8B-B14F-4D97-AF65-F5344CB8AC3E}">
        <p14:creationId xmlns:p14="http://schemas.microsoft.com/office/powerpoint/2010/main" val="366718214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10</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Extra practice: encode −6.5</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Work in the opposite direction: start with a decimal value and find its FP32 fields.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Convert the magnitude to binary, normalize it, then apply the bias.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are the sign bit, stored exponent, and fraction bits?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6.5₁₀ = ?₂</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Normalize: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1._____₂ × 2^?</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Stored exponent = ? + 127</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 ? (then zero-fill)</a:t>
            </a:r>
          </a:p>
        </p:txBody>
      </p:sp>
      <p:sp>
        <p:nvSpPr>
          <p:cNvPr id="534" name="Takeaway">
            <a:extLst xmlns:a="http://schemas.openxmlformats.org/drawingml/2006/main">
              <a:ext uri="{FF2B5EF4-FFF2-40B4-BE49-F238E27FC236}">
                <a16:creationId xmlns:a16="http://schemas.microsoft.com/office/drawing/2014/main" id="{E8C8B9A6-9A97-4EFC-9157-5E7B65239F6F}"/>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Normalization moves the binary point. It does not discard the fractional part.</a:t>
            </a:r>
          </a:p>
        </p:txBody>
      </p:sp>
    </p:spTree>
    <p:extLst>
      <p:ext uri="{BB962C8B-B14F-4D97-AF65-F5344CB8AC3E}">
        <p14:creationId xmlns:p14="http://schemas.microsoft.com/office/powerpoint/2010/main" val="3667182145"/>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06</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Practice: exhausting the stack</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Active calls keep their frames until they return. Deep recursion or large local arrays can exhaust the available stack.</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Assume each active frame needs 2 KiB and only 64 KiB is available. Ignore all other overhead.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Can 40 active calls fit?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Stack grows toward lower addresses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on the course's x86-64 model.</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40 frames × 2 KiB = ?</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Budget = 64 KiB</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 KiB = 1024 bytes</a:t>
            </a:r>
          </a:p>
        </p:txBody>
      </p:sp>
      <p:sp>
        <p:nvSpPr>
          <p:cNvPr id="534" name="Takeaway">
            <a:extLst xmlns:a="http://schemas.openxmlformats.org/drawingml/2006/main">
              <a:ext uri="{FF2B5EF4-FFF2-40B4-BE49-F238E27FC236}">
                <a16:creationId xmlns:a16="http://schemas.microsoft.com/office/drawing/2014/main" id="{B53D8CB3-427F-46CD-ADBD-59287A96FF28}"/>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Stack exhaustion is different from writing past the end of a stack buffer.</a:t>
            </a:r>
          </a:p>
        </p:txBody>
      </p:sp>
    </p:spTree>
    <p:extLst>
      <p:ext uri="{BB962C8B-B14F-4D97-AF65-F5344CB8AC3E}">
        <p14:creationId xmlns:p14="http://schemas.microsoft.com/office/powerpoint/2010/main" val="3667182145"/>
      </p:ext>
    </p:extLst>
  </p:cSld>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2026-10-16T05:57:32.3170000Z</dcterms:created>
  <dcterms:modified xsi:type="dcterms:W3CDTF">2026-10-16T05:57:32.3170000Z</dcterms:modified>
</coreProperties>
</file>